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5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B5AB06-F303-49CC-8185-70445B384A9D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E245B-4DA4-4E0A-A4AC-EE5F2B9F8B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4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2F508EBE-1061-49C3-9D89-8A5B251AE0C0}" type="slidenum">
              <a:rPr lang="en-US" altLang="en-US" smtClean="0">
                <a:solidFill>
                  <a:srgbClr val="000000"/>
                </a:solidFill>
                <a:latin typeface="Times New Roman" panose="02020603050405020304" pitchFamily="18" charset="0"/>
              </a:rPr>
              <a:pPr/>
              <a:t>1</a:t>
            </a:fld>
            <a:endParaRPr lang="en-US" altLang="en-US" smtClean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316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46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944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511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636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47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2475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910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650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64584" y="2960688"/>
            <a:ext cx="11480800" cy="201612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altLang="en-US" sz="1800" smtClean="0">
                <a:solidFill>
                  <a:srgbClr val="000000"/>
                </a:solidFill>
              </a:endParaRPr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altLang="en-US" sz="1800" smtClean="0">
                <a:solidFill>
                  <a:srgbClr val="000000"/>
                </a:solidFill>
              </a:endParaRP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altLang="en-US" sz="1800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8652933" y="6588126"/>
            <a:ext cx="3617384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000" b="1" smtClean="0">
                <a:solidFill>
                  <a:srgbClr val="336699"/>
                </a:solidFill>
                <a:latin typeface="Helvetica" pitchFamily="-84" charset="0"/>
              </a:rPr>
              <a:t>Silberschatz, Galvin and Gagne ©2013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35985" y="6613526"/>
            <a:ext cx="2659702" cy="246221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000" b="1" smtClean="0">
                <a:solidFill>
                  <a:srgbClr val="336699"/>
                </a:solidFill>
                <a:latin typeface="Helvetica" pitchFamily="-84" charset="0"/>
              </a:rPr>
              <a:t>Operating System Concepts – 9</a:t>
            </a:r>
            <a:r>
              <a:rPr lang="en-US" sz="1000" b="1" baseline="30000" smtClean="0">
                <a:solidFill>
                  <a:srgbClr val="336699"/>
                </a:solidFill>
                <a:latin typeface="Helvetica" pitchFamily="-84" charset="0"/>
              </a:rPr>
              <a:t>th</a:t>
            </a:r>
            <a:r>
              <a:rPr lang="en-US" sz="1000" b="1" smtClean="0">
                <a:solidFill>
                  <a:srgbClr val="33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9" name="Picture 9" descr="dino_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984" y="4157663"/>
            <a:ext cx="2749549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4298951" y="4006850"/>
            <a:ext cx="3115733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1800" smtClean="0">
              <a:solidFill>
                <a:srgbClr val="000000"/>
              </a:solidFill>
            </a:endParaRPr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685800"/>
            <a:ext cx="103632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43613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73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88451" y="277813"/>
            <a:ext cx="2859616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7813"/>
            <a:ext cx="8375651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28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78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2910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267" y="1233489"/>
            <a:ext cx="53848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3267" y="1233489"/>
            <a:ext cx="53848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050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372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25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918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54082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1642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0"/>
            <a:ext cx="1593851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7813"/>
            <a:ext cx="109728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75267" y="1233489"/>
            <a:ext cx="109728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0"/>
            <a:ext cx="3048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30" name="Line 6"/>
          <p:cNvSpPr>
            <a:spLocks noChangeShapeType="1"/>
          </p:cNvSpPr>
          <p:nvPr/>
        </p:nvSpPr>
        <p:spPr bwMode="auto">
          <a:xfrm>
            <a:off x="609600" y="860425"/>
            <a:ext cx="107696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800" smtClean="0">
              <a:solidFill>
                <a:srgbClr val="000000"/>
              </a:solidFill>
              <a:latin typeface="Verdana" panose="020B0604030504040204" pitchFamily="34" charset="0"/>
              <a:ea typeface="MS PGothic" panose="020B0600070205080204" pitchFamily="34" charset="-128"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2286000"/>
            <a:ext cx="3048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4572000"/>
            <a:ext cx="3048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33" name="Text Box 9"/>
          <p:cNvSpPr txBox="1">
            <a:spLocks noChangeArrowheads="1"/>
          </p:cNvSpPr>
          <p:nvPr/>
        </p:nvSpPr>
        <p:spPr bwMode="auto">
          <a:xfrm>
            <a:off x="5749456" y="6613526"/>
            <a:ext cx="447558" cy="246221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en-US" sz="1000" b="1" smtClean="0">
                <a:solidFill>
                  <a:srgbClr val="006699"/>
                </a:solidFill>
                <a:latin typeface="Helvetica" panose="020B0604020202020204" pitchFamily="34" charset="0"/>
              </a:rPr>
              <a:t>3.</a:t>
            </a:r>
            <a:fld id="{1505E21F-C86C-4974-9AEC-7665C13ECC23}" type="slidenum">
              <a:rPr lang="en-US" altLang="en-US" sz="1000" b="1" smtClean="0">
                <a:solidFill>
                  <a:srgbClr val="006699"/>
                </a:solidFill>
                <a:latin typeface="Helvetica" panose="020B0604020202020204" pitchFamily="34" charset="0"/>
              </a:rPr>
              <a:pPr algn="ctr" eaLnBrk="0" fontAlgn="base" hangingPunct="0">
                <a:spcBef>
                  <a:spcPct val="50000"/>
                </a:spcBef>
                <a:spcAft>
                  <a:spcPct val="0"/>
                </a:spcAft>
                <a:defRPr/>
              </a:pPr>
              <a:t>‹#›</a:t>
            </a:fld>
            <a:endParaRPr lang="en-US" altLang="en-US" sz="1000" b="1" smtClean="0">
              <a:solidFill>
                <a:srgbClr val="006699"/>
              </a:solidFill>
              <a:latin typeface="Helvetica" panose="020B0604020202020204" pitchFamily="34" charset="0"/>
            </a:endParaRPr>
          </a:p>
        </p:txBody>
      </p:sp>
      <p:sp>
        <p:nvSpPr>
          <p:cNvPr id="1034" name="Text Box 10"/>
          <p:cNvSpPr txBox="1">
            <a:spLocks noChangeArrowheads="1"/>
          </p:cNvSpPr>
          <p:nvPr/>
        </p:nvSpPr>
        <p:spPr bwMode="auto">
          <a:xfrm>
            <a:off x="8652933" y="6588126"/>
            <a:ext cx="3617384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000" b="1" smtClean="0">
                <a:solidFill>
                  <a:srgbClr val="006699"/>
                </a:solidFill>
                <a:latin typeface="Helvetica" pitchFamily="-84" charset="0"/>
              </a:rPr>
              <a:t>Silberschatz, Galvin and Gagne ©2013</a:t>
            </a:r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247651" y="6621464"/>
            <a:ext cx="2659702" cy="246221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eaLnBrk="0" fontAlgn="base" hangingPunct="0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sz="1000" b="1" smtClean="0">
                <a:solidFill>
                  <a:srgbClr val="006699"/>
                </a:solidFill>
                <a:latin typeface="Helvetica" pitchFamily="-84" charset="0"/>
              </a:rPr>
              <a:t>Operating System Concepts – 9</a:t>
            </a:r>
            <a:r>
              <a:rPr lang="en-US" sz="1000" b="1" baseline="30000" smtClean="0">
                <a:solidFill>
                  <a:srgbClr val="006699"/>
                </a:solidFill>
                <a:latin typeface="Helvetica" pitchFamily="-84" charset="0"/>
              </a:rPr>
              <a:t>th</a:t>
            </a:r>
            <a:r>
              <a:rPr lang="en-US" sz="1000" b="1" smtClean="0">
                <a:solidFill>
                  <a:srgbClr val="00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1036" name="Picture 12" descr="dino_6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5318" y="5849938"/>
            <a:ext cx="171238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1676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90000"/>
        <a:buFont typeface="Monotype Sorts" pitchFamily="-84" charset="2"/>
        <a:buChar char="n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80000"/>
        <a:buFont typeface="Monotype Sorts" pitchFamily="-84" charset="2"/>
        <a:buChar char="l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895475" y="1831975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 smtClean="0"/>
              <a:t>Processes Concepts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46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Difference between Process and Thread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1977812"/>
              </p:ext>
            </p:extLst>
          </p:nvPr>
        </p:nvGraphicFramePr>
        <p:xfrm>
          <a:off x="4535488" y="1120775"/>
          <a:ext cx="3814762" cy="5881688"/>
        </p:xfrm>
        <a:graphic>
          <a:graphicData uri="http://schemas.openxmlformats.org/drawingml/2006/table">
            <a:tbl>
              <a:tblPr/>
              <a:tblGrid>
                <a:gridCol w="330492"/>
                <a:gridCol w="1536998"/>
                <a:gridCol w="1947272"/>
              </a:tblGrid>
              <a:tr h="582411">
                <a:tc>
                  <a:txBody>
                    <a:bodyPr/>
                    <a:lstStyle/>
                    <a:p>
                      <a:pPr fontAlgn="t"/>
                      <a:r>
                        <a:rPr lang="en-US" sz="900" dirty="0">
                          <a:effectLst/>
                        </a:rPr>
                        <a:t>S.N.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900" dirty="0">
                          <a:effectLst/>
                        </a:rPr>
                        <a:t>Process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900">
                          <a:effectLst/>
                        </a:rPr>
                        <a:t>Thread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EEE"/>
                    </a:solidFill>
                  </a:tcPr>
                </a:tc>
              </a:tr>
              <a:tr h="625202">
                <a:tc>
                  <a:txBody>
                    <a:bodyPr/>
                    <a:lstStyle/>
                    <a:p>
                      <a:pPr fontAlgn="t"/>
                      <a:r>
                        <a:rPr lang="en-US" sz="900">
                          <a:effectLst/>
                        </a:rPr>
                        <a:t>1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</a:rPr>
                        <a:t>Process is heavy weight or resource intensive.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</a:rPr>
                        <a:t>Thread is light weight, taking lesser resources than a process.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8090">
                <a:tc>
                  <a:txBody>
                    <a:bodyPr/>
                    <a:lstStyle/>
                    <a:p>
                      <a:pPr fontAlgn="t"/>
                      <a:r>
                        <a:rPr lang="en-US" sz="900">
                          <a:effectLst/>
                        </a:rPr>
                        <a:t>2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 dirty="0">
                          <a:effectLst/>
                        </a:rPr>
                        <a:t>Process switching needs interaction with operating system.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200">
                          <a:effectLst/>
                        </a:rPr>
                        <a:t>Thread switching does not need to interact with operating system.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56756">
                <a:tc>
                  <a:txBody>
                    <a:bodyPr/>
                    <a:lstStyle/>
                    <a:p>
                      <a:pPr fontAlgn="t"/>
                      <a:r>
                        <a:rPr lang="en-US" sz="900">
                          <a:effectLst/>
                        </a:rPr>
                        <a:t>3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 dirty="0">
                        <a:effectLst/>
                      </a:endParaRP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 dirty="0">
                        <a:effectLst/>
                      </a:endParaRP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73771">
                <a:tc>
                  <a:txBody>
                    <a:bodyPr/>
                    <a:lstStyle/>
                    <a:p>
                      <a:pPr fontAlgn="t"/>
                      <a:r>
                        <a:rPr lang="en-US" sz="900">
                          <a:effectLst/>
                        </a:rPr>
                        <a:t>4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 dirty="0">
                        <a:effectLst/>
                      </a:endParaRP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5202">
                <a:tc>
                  <a:txBody>
                    <a:bodyPr/>
                    <a:lstStyle/>
                    <a:p>
                      <a:pPr fontAlgn="t"/>
                      <a:r>
                        <a:rPr lang="en-US" sz="900">
                          <a:effectLst/>
                        </a:rPr>
                        <a:t>5</a:t>
                      </a: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>
                        <a:effectLst/>
                      </a:endParaRP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 dirty="0">
                        <a:effectLst/>
                      </a:endParaRP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10256">
                <a:tc>
                  <a:txBody>
                    <a:bodyPr/>
                    <a:lstStyle/>
                    <a:p>
                      <a:pPr fontAlgn="t"/>
                      <a:endParaRPr lang="en-US" sz="900" dirty="0">
                        <a:effectLst/>
                      </a:endParaRP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 dirty="0">
                        <a:effectLst/>
                      </a:endParaRP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200" dirty="0">
                        <a:effectLst/>
                      </a:endParaRPr>
                    </a:p>
                  </a:txBody>
                  <a:tcPr marL="38256" marR="38256" marT="38267" marB="38267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3589" name="Rectangle 1"/>
          <p:cNvSpPr>
            <a:spLocks noChangeArrowheads="1"/>
          </p:cNvSpPr>
          <p:nvPr/>
        </p:nvSpPr>
        <p:spPr bwMode="auto">
          <a:xfrm>
            <a:off x="1524000" y="-87313"/>
            <a:ext cx="11709400" cy="631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pitchFamily="-84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 sz="17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en-US" altLang="en-US">
              <a:solidFill>
                <a:srgbClr val="000000"/>
              </a:solidFill>
              <a:latin typeface="Verdan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23590" name="Recorded Sound">
            <a:hlinkClick r:id="" action="ppaction://media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1242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22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1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 smtClean="0"/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dirty="0" smtClean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34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3168651" y="182563"/>
            <a:ext cx="6380163" cy="576262"/>
          </a:xfrm>
        </p:spPr>
        <p:txBody>
          <a:bodyPr/>
          <a:lstStyle/>
          <a:p>
            <a:pPr eaLnBrk="1" hangingPunct="1"/>
            <a:r>
              <a:rPr lang="en-US" altLang="en-US" smtClean="0"/>
              <a:t>Processes Concepts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30451" y="1120775"/>
            <a:ext cx="7370763" cy="3822700"/>
          </a:xfrm>
        </p:spPr>
        <p:txBody>
          <a:bodyPr/>
          <a:lstStyle/>
          <a:p>
            <a:r>
              <a:rPr lang="en-US" altLang="en-US" smtClean="0"/>
              <a:t>Process Concept</a:t>
            </a:r>
          </a:p>
          <a:p>
            <a:r>
              <a:rPr lang="en-US" altLang="en-US" smtClean="0"/>
              <a:t>Process Scheduling</a:t>
            </a:r>
          </a:p>
          <a:p>
            <a:r>
              <a:rPr lang="en-US" altLang="en-US" smtClean="0"/>
              <a:t>Operations on Processes</a:t>
            </a:r>
          </a:p>
          <a:p>
            <a:r>
              <a:rPr lang="en-US" altLang="en-US" smtClean="0"/>
              <a:t>Interprocess Communication</a:t>
            </a:r>
          </a:p>
          <a:p>
            <a:r>
              <a:rPr lang="en-US" altLang="en-US" smtClean="0"/>
              <a:t>Examples of IPC Systems</a:t>
            </a:r>
          </a:p>
        </p:txBody>
      </p:sp>
      <p:pic>
        <p:nvPicPr>
          <p:cNvPr id="7172" name="Recorded Sound">
            <a:hlinkClick r:id="" action="ppaction://media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1242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353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1981200" y="1984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smtClean="0"/>
              <a:t>Objectives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2362201" y="1138239"/>
            <a:ext cx="6823075" cy="4530725"/>
          </a:xfrm>
        </p:spPr>
        <p:txBody>
          <a:bodyPr/>
          <a:lstStyle/>
          <a:p>
            <a:r>
              <a:rPr lang="en-US" altLang="en-US" smtClean="0"/>
              <a:t>To introduce the notion of a process -- a program in execution, which forms the basis of all computation</a:t>
            </a:r>
          </a:p>
          <a:p>
            <a:r>
              <a:rPr lang="en-US" altLang="en-US" smtClean="0"/>
              <a:t>To describe the various features of processes, including scheduling, creation and termination, and communication</a:t>
            </a:r>
          </a:p>
          <a:p>
            <a:r>
              <a:rPr lang="en-US" altLang="en-US" smtClean="0"/>
              <a:t>To explore interprocess communication using shared memory and message passing</a:t>
            </a:r>
          </a:p>
        </p:txBody>
      </p:sp>
      <p:pic>
        <p:nvPicPr>
          <p:cNvPr id="9220" name="Recorded Sound">
            <a:hlinkClick r:id="" action="ppaction://media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1242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120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3100388" y="166688"/>
            <a:ext cx="6107112" cy="576262"/>
          </a:xfrm>
        </p:spPr>
        <p:txBody>
          <a:bodyPr/>
          <a:lstStyle/>
          <a:p>
            <a:pPr eaLnBrk="1" hangingPunct="1"/>
            <a:r>
              <a:rPr lang="en-US" altLang="en-US" smtClean="0"/>
              <a:t>Process Concept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468563" y="1177926"/>
            <a:ext cx="7370762" cy="4786313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mtClean="0"/>
              <a:t>An operating system executes a variety of programs:</a:t>
            </a:r>
          </a:p>
          <a:p>
            <a:pPr lvl="1">
              <a:lnSpc>
                <a:spcPct val="90000"/>
              </a:lnSpc>
            </a:pPr>
            <a:r>
              <a:rPr lang="en-US" altLang="en-US" smtClean="0"/>
              <a:t>Batch system – </a:t>
            </a:r>
            <a:r>
              <a:rPr lang="en-US" altLang="en-US" b="1" smtClean="0">
                <a:solidFill>
                  <a:srgbClr val="3366FF"/>
                </a:solidFill>
              </a:rPr>
              <a:t>jobs</a:t>
            </a:r>
          </a:p>
          <a:p>
            <a:pPr lvl="1">
              <a:lnSpc>
                <a:spcPct val="90000"/>
              </a:lnSpc>
            </a:pPr>
            <a:r>
              <a:rPr lang="en-US" altLang="en-US" smtClean="0"/>
              <a:t>Time-shared systems – </a:t>
            </a:r>
            <a:r>
              <a:rPr lang="en-US" altLang="en-US" b="1" smtClean="0">
                <a:solidFill>
                  <a:srgbClr val="3366FF"/>
                </a:solidFill>
              </a:rPr>
              <a:t>user programs </a:t>
            </a:r>
            <a:r>
              <a:rPr lang="en-US" altLang="en-US" smtClean="0"/>
              <a:t>or </a:t>
            </a:r>
            <a:r>
              <a:rPr lang="en-US" altLang="en-US" b="1" smtClean="0">
                <a:solidFill>
                  <a:srgbClr val="3366FF"/>
                </a:solidFill>
              </a:rPr>
              <a:t>tasks</a:t>
            </a:r>
            <a:endParaRPr lang="en-US" altLang="en-US" smtClean="0"/>
          </a:p>
          <a:p>
            <a:pPr>
              <a:lnSpc>
                <a:spcPct val="90000"/>
              </a:lnSpc>
            </a:pPr>
            <a:r>
              <a:rPr lang="en-US" altLang="en-US" b="1" smtClean="0">
                <a:solidFill>
                  <a:srgbClr val="3366FF"/>
                </a:solidFill>
              </a:rPr>
              <a:t>Process</a:t>
            </a:r>
            <a:r>
              <a:rPr lang="en-US" altLang="en-US" smtClean="0"/>
              <a:t> – a program in execution; process execution must progress in sequential fashion</a:t>
            </a:r>
          </a:p>
          <a:p>
            <a:r>
              <a:rPr lang="en-US" altLang="en-US" smtClean="0"/>
              <a:t>Multiple parts</a:t>
            </a:r>
          </a:p>
          <a:p>
            <a:pPr lvl="1"/>
            <a:r>
              <a:rPr lang="en-US" altLang="en-US" smtClean="0"/>
              <a:t>The program code, also called </a:t>
            </a:r>
            <a:r>
              <a:rPr lang="en-US" altLang="en-US" b="1" smtClean="0">
                <a:solidFill>
                  <a:srgbClr val="3366FF"/>
                </a:solidFill>
              </a:rPr>
              <a:t>text section</a:t>
            </a:r>
          </a:p>
          <a:p>
            <a:pPr lvl="1"/>
            <a:r>
              <a:rPr lang="en-US" altLang="en-US" b="1" smtClean="0">
                <a:solidFill>
                  <a:srgbClr val="3366FF"/>
                </a:solidFill>
              </a:rPr>
              <a:t>Data section</a:t>
            </a:r>
            <a:r>
              <a:rPr lang="en-US" altLang="en-US" b="1" smtClean="0"/>
              <a:t> </a:t>
            </a:r>
            <a:r>
              <a:rPr lang="en-US" altLang="en-US" smtClean="0"/>
              <a:t>containing global variables</a:t>
            </a:r>
          </a:p>
          <a:p>
            <a:pPr lvl="1"/>
            <a:r>
              <a:rPr lang="en-US" altLang="en-US" b="1" smtClean="0">
                <a:solidFill>
                  <a:srgbClr val="3366FF"/>
                </a:solidFill>
              </a:rPr>
              <a:t>Heap</a:t>
            </a:r>
            <a:r>
              <a:rPr lang="en-US" altLang="en-US" b="1" smtClean="0"/>
              <a:t> </a:t>
            </a:r>
            <a:r>
              <a:rPr lang="en-US" altLang="en-US" smtClean="0"/>
              <a:t>containing memory dynamically allocated during run time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mtClean="0"/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mtClean="0"/>
          </a:p>
        </p:txBody>
      </p:sp>
      <p:pic>
        <p:nvPicPr>
          <p:cNvPr id="11268" name="Recorded Sound">
            <a:hlinkClick r:id="" action="ppaction://media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1242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038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3100388" y="155576"/>
            <a:ext cx="6107112" cy="576263"/>
          </a:xfrm>
        </p:spPr>
        <p:txBody>
          <a:bodyPr/>
          <a:lstStyle/>
          <a:p>
            <a:pPr eaLnBrk="1" hangingPunct="1"/>
            <a:r>
              <a:rPr lang="en-US" altLang="en-US" smtClean="0"/>
              <a:t>Process Concept (Cont.)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457450" y="1041401"/>
            <a:ext cx="7164388" cy="4786313"/>
          </a:xfrm>
        </p:spPr>
        <p:txBody>
          <a:bodyPr/>
          <a:lstStyle/>
          <a:p>
            <a:r>
              <a:rPr lang="en-US" altLang="en-US" smtClean="0"/>
              <a:t>Program is </a:t>
            </a:r>
            <a:r>
              <a:rPr lang="en-US" altLang="en-US" b="1" i="1" smtClean="0"/>
              <a:t>passive</a:t>
            </a:r>
            <a:r>
              <a:rPr lang="en-US" altLang="en-US" smtClean="0"/>
              <a:t> entity stored on disk (</a:t>
            </a:r>
            <a:r>
              <a:rPr lang="en-US" altLang="en-US" b="1" smtClean="0">
                <a:solidFill>
                  <a:srgbClr val="3366FF"/>
                </a:solidFill>
              </a:rPr>
              <a:t>executable file</a:t>
            </a:r>
            <a:r>
              <a:rPr lang="en-US" altLang="en-US" smtClean="0"/>
              <a:t>), process is </a:t>
            </a:r>
            <a:r>
              <a:rPr lang="en-US" altLang="en-US" b="1" i="1" smtClean="0"/>
              <a:t>active </a:t>
            </a:r>
          </a:p>
          <a:p>
            <a:pPr lvl="1"/>
            <a:r>
              <a:rPr lang="en-US" altLang="en-US" smtClean="0"/>
              <a:t>Program becomes process when executable file loaded into memory</a:t>
            </a:r>
          </a:p>
          <a:p>
            <a:r>
              <a:rPr lang="en-US" altLang="en-US" smtClean="0"/>
              <a:t>Execution of program started via GUI mouse clicks, command line entry, etc</a:t>
            </a:r>
          </a:p>
          <a:p>
            <a:r>
              <a:rPr lang="en-US" altLang="en-US" smtClean="0"/>
              <a:t>One program can be several processes</a:t>
            </a:r>
          </a:p>
          <a:p>
            <a:pPr lvl="1"/>
            <a:r>
              <a:rPr lang="en-US" altLang="en-US" smtClean="0"/>
              <a:t>Consider multiple users executing the same program</a:t>
            </a:r>
          </a:p>
          <a:p>
            <a:pPr>
              <a:lnSpc>
                <a:spcPct val="90000"/>
              </a:lnSpc>
            </a:pPr>
            <a:endParaRPr lang="en-US" altLang="en-US" smtClean="0"/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mtClean="0"/>
          </a:p>
        </p:txBody>
      </p:sp>
      <p:pic>
        <p:nvPicPr>
          <p:cNvPr id="13316" name="Recorded Sound">
            <a:hlinkClick r:id="" action="ppaction://media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1242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56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2884489" y="182563"/>
            <a:ext cx="6251575" cy="576262"/>
          </a:xfrm>
        </p:spPr>
        <p:txBody>
          <a:bodyPr/>
          <a:lstStyle/>
          <a:p>
            <a:pPr eaLnBrk="1" hangingPunct="1"/>
            <a:r>
              <a:rPr lang="en-US" altLang="en-US" smtClean="0"/>
              <a:t>Process State Diagram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30451" y="1246189"/>
            <a:ext cx="7370763" cy="3254375"/>
          </a:xfrm>
        </p:spPr>
        <p:txBody>
          <a:bodyPr/>
          <a:lstStyle/>
          <a:p>
            <a:r>
              <a:rPr lang="en-US" altLang="en-US" smtClean="0"/>
              <a:t>As a process executes, it changes </a:t>
            </a:r>
            <a:r>
              <a:rPr lang="en-US" altLang="en-US" b="1" smtClean="0">
                <a:solidFill>
                  <a:srgbClr val="3366FF"/>
                </a:solidFill>
              </a:rPr>
              <a:t>state</a:t>
            </a:r>
          </a:p>
          <a:p>
            <a:pPr lvl="1"/>
            <a:r>
              <a:rPr lang="en-US" altLang="en-US" b="1" smtClean="0"/>
              <a:t>new</a:t>
            </a:r>
            <a:r>
              <a:rPr lang="en-US" altLang="en-US" smtClean="0"/>
              <a:t>:  The process is being created</a:t>
            </a:r>
          </a:p>
          <a:p>
            <a:pPr lvl="1"/>
            <a:r>
              <a:rPr lang="en-US" altLang="en-US" b="1" smtClean="0"/>
              <a:t>ready</a:t>
            </a:r>
            <a:r>
              <a:rPr lang="en-US" altLang="en-US" smtClean="0"/>
              <a:t>:  The process is waiting to be assigned to a processor</a:t>
            </a:r>
          </a:p>
          <a:p>
            <a:pPr lvl="1"/>
            <a:r>
              <a:rPr lang="en-US" altLang="en-US" b="1" smtClean="0"/>
              <a:t>running</a:t>
            </a:r>
            <a:r>
              <a:rPr lang="en-US" altLang="en-US" smtClean="0"/>
              <a:t>:  Instructions are being executed</a:t>
            </a:r>
          </a:p>
          <a:p>
            <a:pPr lvl="1"/>
            <a:r>
              <a:rPr lang="en-US" altLang="en-US" b="1" smtClean="0"/>
              <a:t>waiting</a:t>
            </a:r>
            <a:r>
              <a:rPr lang="en-US" altLang="en-US" smtClean="0"/>
              <a:t>:  The process is waiting for some event to occur</a:t>
            </a:r>
          </a:p>
          <a:p>
            <a:pPr lvl="1"/>
            <a:r>
              <a:rPr lang="en-US" altLang="en-US" b="1" smtClean="0"/>
              <a:t>terminated</a:t>
            </a:r>
            <a:r>
              <a:rPr lang="en-US" altLang="en-US" smtClean="0"/>
              <a:t>:  The process has finished execution</a:t>
            </a:r>
          </a:p>
        </p:txBody>
      </p:sp>
      <p:pic>
        <p:nvPicPr>
          <p:cNvPr id="15364" name="Recorded Sound">
            <a:hlinkClick r:id="" action="ppaction://media"/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1242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92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1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2263776" y="182563"/>
            <a:ext cx="7947025" cy="576262"/>
          </a:xfrm>
        </p:spPr>
        <p:txBody>
          <a:bodyPr/>
          <a:lstStyle/>
          <a:p>
            <a:pPr eaLnBrk="1" hangingPunct="1"/>
            <a:r>
              <a:rPr lang="en-US" altLang="en-US" smtClean="0"/>
              <a:t>Process State Diagram</a:t>
            </a:r>
          </a:p>
        </p:txBody>
      </p:sp>
      <p:pic>
        <p:nvPicPr>
          <p:cNvPr id="17411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0" y="1308101"/>
            <a:ext cx="6635750" cy="264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121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66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2690814" y="136526"/>
            <a:ext cx="7519987" cy="576263"/>
          </a:xfrm>
        </p:spPr>
        <p:txBody>
          <a:bodyPr/>
          <a:lstStyle/>
          <a:p>
            <a:pPr eaLnBrk="1" hangingPunct="1"/>
            <a:r>
              <a:rPr lang="en-US" altLang="en-US" smtClean="0"/>
              <a:t>Process Control Block (PCB)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30450" y="1041401"/>
            <a:ext cx="4579938" cy="4772025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r>
              <a:rPr lang="en-US" altLang="en-US" smtClean="0"/>
              <a:t>Information associated with each process </a:t>
            </a:r>
          </a:p>
          <a:p>
            <a:pPr>
              <a:buFont typeface="Monotype Sorts" pitchFamily="-84" charset="2"/>
              <a:buNone/>
            </a:pPr>
            <a:r>
              <a:rPr lang="en-US" altLang="en-US" smtClean="0"/>
              <a:t>(also called </a:t>
            </a:r>
            <a:r>
              <a:rPr lang="en-US" altLang="en-US" b="1" smtClean="0">
                <a:solidFill>
                  <a:srgbClr val="3366FF"/>
                </a:solidFill>
              </a:rPr>
              <a:t>task control block</a:t>
            </a:r>
            <a:r>
              <a:rPr lang="en-US" altLang="en-US" smtClean="0"/>
              <a:t>)</a:t>
            </a:r>
          </a:p>
          <a:p>
            <a:r>
              <a:rPr lang="en-US" altLang="en-US" smtClean="0"/>
              <a:t>Process state – running, waiting, etc</a:t>
            </a:r>
          </a:p>
          <a:p>
            <a:r>
              <a:rPr lang="en-US" altLang="en-US" smtClean="0"/>
              <a:t>Program counter – address of next Instruction</a:t>
            </a:r>
          </a:p>
          <a:p>
            <a:r>
              <a:rPr lang="en-US" altLang="en-US" smtClean="0"/>
              <a:t>CPU registers – contents of all process-centric registers</a:t>
            </a:r>
          </a:p>
          <a:p>
            <a:r>
              <a:rPr lang="en-US" altLang="en-US" smtClean="0"/>
              <a:t>CPU scheduling information- priorities, scheduling queue </a:t>
            </a:r>
          </a:p>
          <a:p>
            <a:r>
              <a:rPr lang="en-US" altLang="en-US" smtClean="0"/>
              <a:t>Memory-management information – memory allocated to the process</a:t>
            </a:r>
          </a:p>
          <a:p>
            <a:r>
              <a:rPr lang="en-US" altLang="en-US" smtClean="0"/>
              <a:t>Accounting information – CPU used, clock time elapsed since start, time limits</a:t>
            </a:r>
          </a:p>
          <a:p>
            <a:r>
              <a:rPr lang="en-US" altLang="en-US" smtClean="0"/>
              <a:t>I/O status information – I/O devices allocated to process, list of open files</a:t>
            </a:r>
          </a:p>
          <a:p>
            <a:endParaRPr lang="en-US" altLang="en-US" smtClean="0"/>
          </a:p>
        </p:txBody>
      </p:sp>
      <p:pic>
        <p:nvPicPr>
          <p:cNvPr id="19460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4400" y="1393825"/>
            <a:ext cx="2795588" cy="448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1" name="Recorded Sound">
            <a:hlinkClick r:id="" action="ppaction://media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124200"/>
            <a:ext cx="609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83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565400" y="136526"/>
            <a:ext cx="7645400" cy="576263"/>
          </a:xfrm>
        </p:spPr>
        <p:txBody>
          <a:bodyPr/>
          <a:lstStyle/>
          <a:p>
            <a:pPr eaLnBrk="1" hangingPunct="1"/>
            <a:r>
              <a:rPr lang="en-US" altLang="en-US" smtClean="0"/>
              <a:t>Threads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1426" y="1093789"/>
            <a:ext cx="6975475" cy="3983037"/>
          </a:xfrm>
        </p:spPr>
        <p:txBody>
          <a:bodyPr/>
          <a:lstStyle/>
          <a:p>
            <a:pPr algn="just"/>
            <a:r>
              <a:rPr lang="en-US" altLang="en-US" smtClean="0"/>
              <a:t>A thread is also called a </a:t>
            </a:r>
            <a:r>
              <a:rPr lang="en-US" altLang="en-US" b="1" smtClean="0"/>
              <a:t>lightweight process</a:t>
            </a:r>
            <a:r>
              <a:rPr lang="en-US" altLang="en-US" smtClean="0"/>
              <a:t>. Threads provide a way to improve application performance through parallelism. Threads represent a software approach to improving performance of operating system by reducing the overhead. 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57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381</Words>
  <Application>Microsoft Office PowerPoint</Application>
  <PresentationFormat>Widescreen</PresentationFormat>
  <Paragraphs>60</Paragraphs>
  <Slides>11</Slides>
  <Notes>9</Notes>
  <HiddenSlides>0</HiddenSlides>
  <MMClips>11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ＭＳ Ｐゴシック</vt:lpstr>
      <vt:lpstr>ＭＳ Ｐゴシック</vt:lpstr>
      <vt:lpstr>Arial</vt:lpstr>
      <vt:lpstr>Calibri</vt:lpstr>
      <vt:lpstr>Helvetica</vt:lpstr>
      <vt:lpstr>Monotype Sorts</vt:lpstr>
      <vt:lpstr>Times New Roman</vt:lpstr>
      <vt:lpstr>Verdana</vt:lpstr>
      <vt:lpstr>Webdings</vt:lpstr>
      <vt:lpstr>os-8</vt:lpstr>
      <vt:lpstr>Processes Concepts</vt:lpstr>
      <vt:lpstr>Processes Concepts</vt:lpstr>
      <vt:lpstr>Objectives</vt:lpstr>
      <vt:lpstr>Process Concept</vt:lpstr>
      <vt:lpstr>Process Concept (Cont.)</vt:lpstr>
      <vt:lpstr>Process State Diagram</vt:lpstr>
      <vt:lpstr>Process State Diagram</vt:lpstr>
      <vt:lpstr>Process Control Block (PCB)</vt:lpstr>
      <vt:lpstr>Threads</vt:lpstr>
      <vt:lpstr>Difference between Process and Thread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11</cp:revision>
  <dcterms:created xsi:type="dcterms:W3CDTF">2020-03-23T16:48:22Z</dcterms:created>
  <dcterms:modified xsi:type="dcterms:W3CDTF">2020-05-29T11:51:02Z</dcterms:modified>
</cp:coreProperties>
</file>

<file path=docProps/thumbnail.jpeg>
</file>